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5" r:id="rId3"/>
    <p:sldId id="257" r:id="rId4"/>
    <p:sldId id="261" r:id="rId5"/>
    <p:sldId id="269" r:id="rId6"/>
    <p:sldId id="258" r:id="rId7"/>
    <p:sldId id="260" r:id="rId8"/>
    <p:sldId id="263" r:id="rId9"/>
    <p:sldId id="264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6" autoAdjust="0"/>
    <p:restoredTop sz="94660"/>
  </p:normalViewPr>
  <p:slideViewPr>
    <p:cSldViewPr snapToGrid="0">
      <p:cViewPr varScale="1">
        <p:scale>
          <a:sx n="52" d="100"/>
          <a:sy n="52" d="100"/>
        </p:scale>
        <p:origin x="96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27C787-79E9-4FCA-B2FF-076648F796CC}" type="datetimeFigureOut">
              <a:rPr lang="en-GB" smtClean="0"/>
              <a:t>27/01/2023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54300-0A0F-4E18-AD3F-47B627E2359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728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Une première </a:t>
            </a:r>
            <a:r>
              <a:rPr lang="en-GB" dirty="0" err="1"/>
              <a:t>partie</a:t>
            </a:r>
            <a:r>
              <a:rPr lang="en-GB" dirty="0"/>
              <a:t> illustrative </a:t>
            </a:r>
            <a:r>
              <a:rPr lang="en-GB" dirty="0" err="1"/>
              <a:t>suivie</a:t>
            </a:r>
            <a:r>
              <a:rPr lang="en-GB" dirty="0"/>
              <a:t> de son application au model du </a:t>
            </a:r>
            <a:r>
              <a:rPr lang="en-GB" dirty="0" err="1"/>
              <a:t>projet</a:t>
            </a:r>
            <a:endParaRPr lang="en-GB" dirty="0"/>
          </a:p>
          <a:p>
            <a:r>
              <a:rPr lang="en-GB" dirty="0"/>
              <a:t>La plus part des screenshots </a:t>
            </a:r>
            <a:r>
              <a:rPr lang="en-GB" dirty="0" err="1"/>
              <a:t>seront</a:t>
            </a:r>
            <a:r>
              <a:rPr lang="en-GB" dirty="0"/>
              <a:t> </a:t>
            </a:r>
            <a:r>
              <a:rPr lang="en-GB" dirty="0" err="1"/>
              <a:t>expliqués</a:t>
            </a:r>
            <a:r>
              <a:rPr lang="en-GB" dirty="0"/>
              <a:t> après la demo </a:t>
            </a:r>
            <a:r>
              <a:rPr lang="en-GB" dirty="0" err="1"/>
              <a:t>correspondante</a:t>
            </a:r>
            <a:r>
              <a:rPr lang="en-GB" dirty="0"/>
              <a:t> </a:t>
            </a:r>
            <a:r>
              <a:rPr lang="en-GB" dirty="0" err="1"/>
              <a:t>mais</a:t>
            </a:r>
            <a:r>
              <a:rPr lang="en-GB" dirty="0"/>
              <a:t> </a:t>
            </a:r>
            <a:r>
              <a:rPr lang="en-GB" dirty="0" err="1"/>
              <a:t>sont</a:t>
            </a:r>
            <a:r>
              <a:rPr lang="en-GB" dirty="0"/>
              <a:t> la pour </a:t>
            </a:r>
            <a:r>
              <a:rPr lang="en-GB" dirty="0" err="1"/>
              <a:t>permettre</a:t>
            </a:r>
            <a:r>
              <a:rPr lang="en-GB" dirty="0"/>
              <a:t> de </a:t>
            </a:r>
            <a:r>
              <a:rPr lang="en-GB" dirty="0" err="1"/>
              <a:t>repasser</a:t>
            </a:r>
            <a:r>
              <a:rPr lang="en-GB" dirty="0"/>
              <a:t> sur les slides sans la </a:t>
            </a:r>
            <a:r>
              <a:rPr lang="en-GB" dirty="0" err="1"/>
              <a:t>démo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54300-0A0F-4E18-AD3F-47B627E2359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376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54300-0A0F-4E18-AD3F-47B627E2359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644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Simulation V1, “show everything”, do not spend too much time but do “rewind” once or twice to show OBP2 at work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54300-0A0F-4E18-AD3F-47B627E2359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255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Model has 958 tasks and 475 signals, 958 + 475 = 1433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54300-0A0F-4E18-AD3F-47B627E2359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961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05D261-0DF5-49CB-BEA1-1B19B725DF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D2F127B-B909-4C11-8206-A97556CF93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B85C0BC-CBB0-476F-AFC8-2994422CC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A619-3946-4196-BB07-8DCB1650C44C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75E8BD-050F-429C-9236-4011FD057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630ABF-A5A9-4D50-BEB6-42C836921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065D-8D3A-45D3-862F-1DBBC88387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913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17FDB8-45D6-4C54-B6B0-68E74EA2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4DB990B-0D49-4A30-A0CE-D90B2B139F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8CA0A1-7B60-475E-AC4A-83F54DA7F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A619-3946-4196-BB07-8DCB1650C44C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5B9F72-E803-489D-B8F3-D369CEF92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4D7369-3E7A-49DF-B620-E5F36E636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065D-8D3A-45D3-862F-1DBBC88387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024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0BF3261-3DCA-4978-A531-BA5943CAE6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A23F63E-AADD-4D65-9BC4-970CDC0639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F7E78A-4802-4F0A-AAD8-AE71BC4FA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A619-3946-4196-BB07-8DCB1650C44C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4B4B85-C2F4-4593-81E2-E77F35BB6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A44D86-451F-40B2-94F9-A06F2B3F5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065D-8D3A-45D3-862F-1DBBC88387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877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D2224B-F109-483A-909D-71A0E4BEA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33F81E7-C455-47B1-8228-DCB5772FAD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D022EDE-B7ED-4303-B870-5BA3B2FC1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A619-3946-4196-BB07-8DCB1650C44C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4F7CBF-82DD-4787-A2EC-076B33E1A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9F88EDC-3A85-4AE1-9951-E1AF48561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065D-8D3A-45D3-862F-1DBBC88387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28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4DA819-2016-4045-B5AA-08D2F3710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03E9D7F-6919-47E9-BEEA-508776814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93CDE0D-FA07-48A6-AACD-36E90E0E7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A619-3946-4196-BB07-8DCB1650C44C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0500A4-9F07-468E-AAC7-875198F99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C9D2C0-3D9A-4685-A461-344356FBB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065D-8D3A-45D3-862F-1DBBC88387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901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58BF98-C10D-4705-990F-4C8E593F0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9DF052-8D65-4EE7-9489-D1B152BC0F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F924E35-CB8C-43C1-B87A-70AEE1B62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604497-B1C4-4C73-8277-FC676FBB8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A619-3946-4196-BB07-8DCB1650C44C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1D273C-9ABC-4CDB-97FD-4AA142E91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A8900A-41EA-40E1-9A5F-240215844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065D-8D3A-45D3-862F-1DBBC88387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040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4C8AD4-1BBE-4DA9-A54A-8B754151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19A028-35DF-4834-985C-B18CD8417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7802A3F-DC07-419F-9F95-49EA5A42B8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E17C2E8-EA41-4D49-B124-2D07ADD00F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E786863-A202-4B1A-B0E1-59301CB8E0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4035444-B4DE-435D-9F01-44497D42F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A619-3946-4196-BB07-8DCB1650C44C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8C87445-2BCE-4906-BB3C-8BE7F4085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E219229-6340-4978-963E-B382BCB2C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065D-8D3A-45D3-862F-1DBBC88387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197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9E2BF6-6D05-45CB-A4A4-901D77FD5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098F382-1C8C-4715-B66F-B23AA2D47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A619-3946-4196-BB07-8DCB1650C44C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05BA271-DCC5-4391-8CD8-7C5A9B602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6C843E6-E9E1-4ACF-9AD3-813F59D75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065D-8D3A-45D3-862F-1DBBC88387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158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7C71F3C-BAB7-4465-BBC1-7416E4573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A619-3946-4196-BB07-8DCB1650C44C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CECF8B6-6DCE-4745-8A67-FDDED79B7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25F7F1B-A702-45F9-965E-90545EF40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065D-8D3A-45D3-862F-1DBBC88387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106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FE4602-03BC-4A37-B5C8-61A2630CE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4EC905-654E-482E-9650-E2368B99C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E7FCAC6-14E0-4399-98AA-4882CCAF0D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DA131AB-AA0C-41E2-9A58-5A1586845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A619-3946-4196-BB07-8DCB1650C44C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B22EFBF-6DC8-4567-9B0F-7D153BD01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BE5FBC8-DAD1-4549-9C80-AD146958A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065D-8D3A-45D3-862F-1DBBC88387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8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C56BF7-054D-4C7E-9EAA-EBDC2DB5B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AD45B28-CB7D-48CC-8486-C973A1A832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D337E07-3743-44CC-9EA9-467256BE17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401972D-7719-472D-9A1B-73F909882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A619-3946-4196-BB07-8DCB1650C44C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6B6C788-4BAC-445F-8E5B-DC22F9DD3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6569DC0-A1FB-453E-A820-4ACA577D8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D065D-8D3A-45D3-862F-1DBBC88387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437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D800493-7345-4C78-A46F-ECDBF175F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E8A6DA-D0E6-401D-9182-7D914FFFAE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85E9A4-602D-4599-BE73-3C92CA9CEC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9A619-3946-4196-BB07-8DCB1650C44C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69E2B3-74CB-481C-879F-193B5D7C35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3A4753-93D8-4B5E-A286-3C966D4CB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D065D-8D3A-45D3-862F-1DBBC88387E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34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91B10F-D2E8-4C24-BCCF-74F8531DF5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BPMN2 Semantics &amp; OBP2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F2F7555-109A-4789-ADE7-52350B2234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 demonstration by LE ROUX Luka</a:t>
            </a:r>
          </a:p>
        </p:txBody>
      </p:sp>
    </p:spTree>
    <p:extLst>
      <p:ext uri="{BB962C8B-B14F-4D97-AF65-F5344CB8AC3E}">
        <p14:creationId xmlns:p14="http://schemas.microsoft.com/office/powerpoint/2010/main" val="2888583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EC6DBB-0B64-4FB9-BCBF-C6C50CCFA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Ongoing work (MSP3 as a target)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368DEE1-C161-4494-B780-39263AEA8F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Timed integration : BPSIM &amp; atomic propositions</a:t>
            </a:r>
          </a:p>
          <a:p>
            <a:endParaRPr lang="en-GB" dirty="0"/>
          </a:p>
          <a:p>
            <a:r>
              <a:rPr lang="en-GB" dirty="0"/>
              <a:t>Algorithmics (</a:t>
            </a:r>
            <a:r>
              <a:rPr lang="en-GB" dirty="0" err="1"/>
              <a:t>bitstate</a:t>
            </a:r>
            <a:r>
              <a:rPr lang="en-GB" dirty="0"/>
              <a:t> hashing)</a:t>
            </a:r>
          </a:p>
          <a:p>
            <a:endParaRPr lang="en-GB" dirty="0"/>
          </a:p>
          <a:p>
            <a:r>
              <a:rPr lang="en-GB" dirty="0"/>
              <a:t>More “options” (isolate other processes ?)</a:t>
            </a:r>
          </a:p>
        </p:txBody>
      </p:sp>
    </p:spTree>
    <p:extLst>
      <p:ext uri="{BB962C8B-B14F-4D97-AF65-F5344CB8AC3E}">
        <p14:creationId xmlns:p14="http://schemas.microsoft.com/office/powerpoint/2010/main" val="2031318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0658C8-CEAF-4A61-B16C-943F86E55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deadlock.gpsl</a:t>
            </a:r>
            <a:endParaRPr lang="en-GB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A7633A3-09B9-46BC-87D8-4645A696C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33283"/>
            <a:ext cx="10879623" cy="3833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742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330AA2-6040-47A7-B625-8DD658317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76492D2-BD68-41C7-898B-F99CD76DF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200" y="2026474"/>
            <a:ext cx="4499902" cy="345992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83CA8FF-4B43-4E07-88CD-9DF2ACACB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4616" y="3093655"/>
            <a:ext cx="4460339" cy="132556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2781543-1B29-4ACA-9375-7A2B99D21A46}"/>
              </a:ext>
            </a:extLst>
          </p:cNvPr>
          <p:cNvSpPr/>
          <p:nvPr/>
        </p:nvSpPr>
        <p:spPr>
          <a:xfrm>
            <a:off x="6494106" y="2911151"/>
            <a:ext cx="4610849" cy="175415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C4526C-2D82-4C10-AF9F-54C43135D4F4}"/>
              </a:ext>
            </a:extLst>
          </p:cNvPr>
          <p:cNvSpPr/>
          <p:nvPr/>
        </p:nvSpPr>
        <p:spPr>
          <a:xfrm>
            <a:off x="668200" y="3284375"/>
            <a:ext cx="2989400" cy="4665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5C56E0E4-86E4-4BB1-98FC-79C9D1B1C6EC}"/>
              </a:ext>
            </a:extLst>
          </p:cNvPr>
          <p:cNvCxnSpPr>
            <a:stCxn id="7" idx="3"/>
            <a:endCxn id="6" idx="1"/>
          </p:cNvCxnSpPr>
          <p:nvPr/>
        </p:nvCxnSpPr>
        <p:spPr>
          <a:xfrm>
            <a:off x="3657600" y="3517641"/>
            <a:ext cx="2836506" cy="270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062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4B4409-E675-4DBB-B1B5-EC1111F71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Demonstrations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CACDFC7-9ACF-440C-B1FE-EF3E0C4F45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Part 1 : A simple BPMN2 model (V1 &amp; V2)</a:t>
            </a:r>
          </a:p>
          <a:p>
            <a:pPr lvl="1"/>
            <a:r>
              <a:rPr lang="en-GB" dirty="0"/>
              <a:t>“V1” Simulation &amp; verification</a:t>
            </a:r>
          </a:p>
          <a:p>
            <a:pPr lvl="1"/>
            <a:r>
              <a:rPr lang="en-GB" dirty="0"/>
              <a:t>“V2” Simulation &amp; verification</a:t>
            </a:r>
          </a:p>
          <a:p>
            <a:pPr lvl="1"/>
            <a:endParaRPr lang="en-GB" dirty="0"/>
          </a:p>
          <a:p>
            <a:r>
              <a:rPr lang="en-GB" dirty="0"/>
              <a:t>Part 2 : One Way representative model</a:t>
            </a:r>
          </a:p>
          <a:p>
            <a:pPr lvl="1"/>
            <a:r>
              <a:rPr lang="en-GB" dirty="0"/>
              <a:t>Simulation &amp; deadlock</a:t>
            </a:r>
          </a:p>
          <a:p>
            <a:pPr lvl="1"/>
            <a:r>
              <a:rPr lang="en-GB" dirty="0"/>
              <a:t>Again with “flow completion”</a:t>
            </a:r>
          </a:p>
          <a:p>
            <a:pPr lvl="1"/>
            <a:r>
              <a:rPr lang="en-GB" dirty="0"/>
              <a:t>“Process 0” isolated</a:t>
            </a:r>
          </a:p>
          <a:p>
            <a:pPr lvl="1"/>
            <a:endParaRPr lang="en-GB" dirty="0"/>
          </a:p>
          <a:p>
            <a:r>
              <a:rPr lang="en-GB" dirty="0"/>
              <a:t>Ongoing work (MSP3 as a target)</a:t>
            </a:r>
          </a:p>
        </p:txBody>
      </p:sp>
    </p:spTree>
    <p:extLst>
      <p:ext uri="{BB962C8B-B14F-4D97-AF65-F5344CB8AC3E}">
        <p14:creationId xmlns:p14="http://schemas.microsoft.com/office/powerpoint/2010/main" val="2256244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B6FFE9-943B-42D5-8C61-8B81FDB2A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 1 : A simple BPMN2 model (2 versions)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74BBD83-288F-45D1-AF57-C846038E4C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570" y="4316151"/>
            <a:ext cx="4010585" cy="88594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297F32C-E047-48FB-A82F-44E6564757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6539" y="4027420"/>
            <a:ext cx="3934374" cy="84784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98AE616-2BA1-46DA-AD67-1CC25A9D14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5473683"/>
            <a:ext cx="3848637" cy="94310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29AEDF9-7818-4E18-9BFD-306ADF17065A}"/>
              </a:ext>
            </a:extLst>
          </p:cNvPr>
          <p:cNvSpPr txBox="1"/>
          <p:nvPr/>
        </p:nvSpPr>
        <p:spPr>
          <a:xfrm>
            <a:off x="4544155" y="3425271"/>
            <a:ext cx="1787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Process Root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316D8EA-09F0-4BA8-99D5-B8EE2588FB0F}"/>
              </a:ext>
            </a:extLst>
          </p:cNvPr>
          <p:cNvSpPr txBox="1"/>
          <p:nvPr/>
        </p:nvSpPr>
        <p:spPr>
          <a:xfrm>
            <a:off x="1849474" y="5242851"/>
            <a:ext cx="1378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Process A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7A6C237-780E-4B50-8E0B-9D675E1A1F31}"/>
              </a:ext>
            </a:extLst>
          </p:cNvPr>
          <p:cNvSpPr txBox="1"/>
          <p:nvPr/>
        </p:nvSpPr>
        <p:spPr>
          <a:xfrm>
            <a:off x="7043993" y="4823060"/>
            <a:ext cx="1952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Process B (V1)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1F568A1-3B99-4E21-945F-7EDD31FA9857}"/>
              </a:ext>
            </a:extLst>
          </p:cNvPr>
          <p:cNvSpPr txBox="1"/>
          <p:nvPr/>
        </p:nvSpPr>
        <p:spPr>
          <a:xfrm>
            <a:off x="7043993" y="6262042"/>
            <a:ext cx="1952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Process B (V2)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94F6781-BEB5-4712-85D9-D42EE18341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0249" y="1784097"/>
            <a:ext cx="4515480" cy="160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65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1F8D04-CCB2-4E23-8DA3-3A70E7AF5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 1 : Simulation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7B048C2-BB61-499A-8A39-BE1CF2DB9C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5445" y="3798050"/>
            <a:ext cx="2908400" cy="1298719"/>
          </a:xfrm>
          <a:prstGeom prst="rect">
            <a:avLst/>
          </a:prstGeom>
        </p:spPr>
      </p:pic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0FEE9CAF-48F5-4C41-8F6D-5F5A7CC81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GB" dirty="0"/>
              <a:t>Demo simulation (V1)</a:t>
            </a:r>
          </a:p>
          <a:p>
            <a:r>
              <a:rPr lang="en-GB" dirty="0"/>
              <a:t>Example of a BPMN2 execution state and its associated actions: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14333BA-16A9-40AF-A5DB-F9D1B0CC10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9326" y="3360781"/>
            <a:ext cx="5105129" cy="246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492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777E80DB-350D-4C33-B494-AA4A411DA1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3351"/>
            <a:ext cx="12192000" cy="4415043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39C63A44-B8C6-4D55-B3C7-C0BAC4EA5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Part 1 : Simulation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513D18F-9656-4170-B700-57B03DB8745A}"/>
              </a:ext>
            </a:extLst>
          </p:cNvPr>
          <p:cNvSpPr txBox="1"/>
          <p:nvPr/>
        </p:nvSpPr>
        <p:spPr>
          <a:xfrm>
            <a:off x="1635190" y="5969655"/>
            <a:ext cx="8921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The entire state space of V1 model with “flow completion”</a:t>
            </a:r>
          </a:p>
        </p:txBody>
      </p:sp>
    </p:spTree>
    <p:extLst>
      <p:ext uri="{BB962C8B-B14F-4D97-AF65-F5344CB8AC3E}">
        <p14:creationId xmlns:p14="http://schemas.microsoft.com/office/powerpoint/2010/main" val="3463985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230647-63DD-436F-AA99-7D656D1AC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 1 : Deadlock properties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22954A32-7D4D-4E3E-A154-6CCE6F563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/>
              <a:t>All models that terminates have a “deadlock”, the following fails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We can filter out “expected deadlocks”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Alternatively, we can check that a process </a:t>
            </a:r>
            <a:r>
              <a:rPr lang="en-GB" b="1" dirty="0"/>
              <a:t>always</a:t>
            </a:r>
            <a:r>
              <a:rPr lang="en-GB" dirty="0"/>
              <a:t> terminates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DA5B982-4070-4417-849F-68C83B896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379" y="2561649"/>
            <a:ext cx="6727797" cy="57840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4030BF1-0534-44A3-AE48-01BDA6B170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433" y="4007147"/>
            <a:ext cx="11327133" cy="57840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AD82611-5CA1-4F24-81B3-7F17447CD5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1059" y="5612351"/>
            <a:ext cx="9109880" cy="46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628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9DAA4-EBE9-49AC-803D-A632179DC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 1 : Deadlock verification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60D274-ECDD-4FBB-85AB-16A6236DA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502401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demonstration will show this is not verified on V1</a:t>
            </a:r>
          </a:p>
          <a:p>
            <a:r>
              <a:rPr lang="en-GB" dirty="0"/>
              <a:t>This is due to “process B” potentially not being ready to “catch”</a:t>
            </a:r>
          </a:p>
          <a:p>
            <a:r>
              <a:rPr lang="en-GB" dirty="0"/>
              <a:t>But if “Task B” ends before “signal” is thrown, the process terminates</a:t>
            </a:r>
          </a:p>
          <a:p>
            <a:r>
              <a:rPr lang="en-GB" dirty="0"/>
              <a:t>Given the following atomic propositions 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 err="1"/>
              <a:t>Dwyers</a:t>
            </a:r>
            <a:r>
              <a:rPr lang="en-GB" dirty="0"/>
              <a:t> Pattern : After B, T responds to S</a:t>
            </a:r>
          </a:p>
          <a:p>
            <a:r>
              <a:rPr lang="en-GB" dirty="0"/>
              <a:t>Translates in LTL to :</a:t>
            </a:r>
          </a:p>
          <a:p>
            <a:endParaRPr lang="en-GB" dirty="0"/>
          </a:p>
          <a:p>
            <a:r>
              <a:rPr lang="en-GB" dirty="0"/>
              <a:t>Demo verification (v1) : only “</a:t>
            </a:r>
            <a:r>
              <a:rPr lang="en-GB" dirty="0" err="1"/>
              <a:t>noDeadlock_iff</a:t>
            </a:r>
            <a:r>
              <a:rPr lang="en-GB" dirty="0"/>
              <a:t>” is verified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723AAE2-E008-449D-9237-7D700A2FC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5287" y="3576974"/>
            <a:ext cx="5741426" cy="103533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D4EDEA4-D650-4EE1-86D4-A6B872C8DD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5522" y="5259827"/>
            <a:ext cx="3823059" cy="40367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44FBE1D-9111-4A7B-B04B-1F4D100E68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3290" y="433381"/>
            <a:ext cx="3934374" cy="847843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02655C28-E20B-46BB-84FD-44C575A656C9}"/>
              </a:ext>
            </a:extLst>
          </p:cNvPr>
          <p:cNvSpPr txBox="1"/>
          <p:nvPr/>
        </p:nvSpPr>
        <p:spPr>
          <a:xfrm>
            <a:off x="9040744" y="1229021"/>
            <a:ext cx="1952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Process B (V1)</a:t>
            </a:r>
          </a:p>
        </p:txBody>
      </p:sp>
    </p:spTree>
    <p:extLst>
      <p:ext uri="{BB962C8B-B14F-4D97-AF65-F5344CB8AC3E}">
        <p14:creationId xmlns:p14="http://schemas.microsoft.com/office/powerpoint/2010/main" val="1431329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A398C3-12F5-441C-82B6-20B2039F6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 1 : V2 &amp; “Flow completion”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4F0DCB-EF1E-4ACD-A263-DC3164E709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symmetry reduction developed for One Way</a:t>
            </a:r>
          </a:p>
          <a:p>
            <a:r>
              <a:rPr lang="en-GB" dirty="0"/>
              <a:t>One implication is to give priority to sequence flows over task actions</a:t>
            </a:r>
          </a:p>
          <a:p>
            <a:r>
              <a:rPr lang="en-GB" dirty="0"/>
              <a:t>As such, in V2, process B is always ready to “catch” </a:t>
            </a:r>
          </a:p>
          <a:p>
            <a:r>
              <a:rPr lang="en-GB" dirty="0"/>
              <a:t>Demo simulation &amp; verification (V2) : “</a:t>
            </a:r>
            <a:r>
              <a:rPr lang="en-GB" dirty="0" err="1"/>
              <a:t>alwaysTerminates</a:t>
            </a:r>
            <a:r>
              <a:rPr lang="en-GB" dirty="0"/>
              <a:t>” now holds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518E2D7-FEC0-4FE7-8CCF-E6E621DD7F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944" y="3804889"/>
            <a:ext cx="4951966" cy="250701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3A844E4-B924-4340-AAA2-AFF9FF86D726}"/>
              </a:ext>
            </a:extLst>
          </p:cNvPr>
          <p:cNvSpPr txBox="1"/>
          <p:nvPr/>
        </p:nvSpPr>
        <p:spPr>
          <a:xfrm>
            <a:off x="3309944" y="6308209"/>
            <a:ext cx="497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Initial</a:t>
            </a:r>
            <a:r>
              <a:rPr lang="en-GB" dirty="0"/>
              <a:t> configuration with flow completion activated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24502E5-6A4D-405C-A886-E3309BC4D4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1910" y="593785"/>
            <a:ext cx="3848637" cy="94310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AFEB03A-E045-4457-ADD3-0085EEF3D976}"/>
              </a:ext>
            </a:extLst>
          </p:cNvPr>
          <p:cNvSpPr txBox="1"/>
          <p:nvPr/>
        </p:nvSpPr>
        <p:spPr>
          <a:xfrm>
            <a:off x="9209903" y="1363960"/>
            <a:ext cx="1952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Process B (V2)</a:t>
            </a:r>
          </a:p>
        </p:txBody>
      </p:sp>
    </p:spTree>
    <p:extLst>
      <p:ext uri="{BB962C8B-B14F-4D97-AF65-F5344CB8AC3E}">
        <p14:creationId xmlns:p14="http://schemas.microsoft.com/office/powerpoint/2010/main" val="1471852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CD7281-B6A5-400A-A17E-29088A944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 2 : One Way representative model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09CEBA-8DE8-4CCC-BF25-8E965550D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Demo simulation &amp; deadlock, with and without “flow completion”</a:t>
            </a:r>
          </a:p>
          <a:p>
            <a:r>
              <a:rPr lang="en-GB" dirty="0"/>
              <a:t>Demo isolated process 0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1598D59-2CC8-4707-8A1D-E1F87C5D1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886" y="2981228"/>
            <a:ext cx="6403575" cy="319573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7CC1A10-1327-4475-AAE3-EA6822A51602}"/>
              </a:ext>
            </a:extLst>
          </p:cNvPr>
          <p:cNvSpPr txBox="1"/>
          <p:nvPr/>
        </p:nvSpPr>
        <p:spPr>
          <a:xfrm>
            <a:off x="838200" y="6308209"/>
            <a:ext cx="5460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Deadlock found in the model </a:t>
            </a:r>
            <a:r>
              <a:rPr lang="en-GB" b="1" dirty="0"/>
              <a:t>without</a:t>
            </a:r>
            <a:r>
              <a:rPr lang="en-GB" dirty="0"/>
              <a:t> “flow completion”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ABE2432-E445-4937-B343-77CB14F1FE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9054" y="2981228"/>
            <a:ext cx="5214406" cy="67562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6B3BFB6-9B16-48E0-B95B-378EAF3973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17715" y="2902596"/>
            <a:ext cx="568797" cy="83288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F427EC1-38B7-4E58-AEC2-AD1AAC7401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2154" y="4002267"/>
            <a:ext cx="3259914" cy="146773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3902D870-5C09-401E-B24D-2CE4A4B77EBC}"/>
              </a:ext>
            </a:extLst>
          </p:cNvPr>
          <p:cNvSpPr txBox="1"/>
          <p:nvPr/>
        </p:nvSpPr>
        <p:spPr>
          <a:xfrm>
            <a:off x="6768224" y="5630752"/>
            <a:ext cx="5157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Deadlock found in the model </a:t>
            </a:r>
            <a:r>
              <a:rPr lang="en-GB" b="1" dirty="0"/>
              <a:t>with</a:t>
            </a:r>
            <a:r>
              <a:rPr lang="en-GB" dirty="0"/>
              <a:t> “flow completion”</a:t>
            </a:r>
          </a:p>
          <a:p>
            <a:pPr algn="ctr"/>
            <a:r>
              <a:rPr lang="en-GB" dirty="0"/>
              <a:t>(a proper termination)</a:t>
            </a:r>
          </a:p>
        </p:txBody>
      </p:sp>
    </p:spTree>
    <p:extLst>
      <p:ext uri="{BB962C8B-B14F-4D97-AF65-F5344CB8AC3E}">
        <p14:creationId xmlns:p14="http://schemas.microsoft.com/office/powerpoint/2010/main" val="8693193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1499</TotalTime>
  <Words>475</Words>
  <Application>Microsoft Office PowerPoint</Application>
  <PresentationFormat>Grand écran</PresentationFormat>
  <Paragraphs>73</Paragraphs>
  <Slides>12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Thème Office</vt:lpstr>
      <vt:lpstr>BPMN2 Semantics &amp; OBP2</vt:lpstr>
      <vt:lpstr>Demonstrations</vt:lpstr>
      <vt:lpstr>Part 1 : A simple BPMN2 model (2 versions)</vt:lpstr>
      <vt:lpstr>Part 1 : Simulation</vt:lpstr>
      <vt:lpstr>Part 1 : Simulation</vt:lpstr>
      <vt:lpstr>Part 1 : Deadlock properties</vt:lpstr>
      <vt:lpstr>Part 1 : Deadlock verification</vt:lpstr>
      <vt:lpstr>Part 1 : V2 &amp; “Flow completion”</vt:lpstr>
      <vt:lpstr>Part 2 : One Way representative model</vt:lpstr>
      <vt:lpstr>Ongoing work (MSP3 as a target)</vt:lpstr>
      <vt:lpstr>deadlock.gpsl</vt:lpstr>
      <vt:lpstr>Files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BPMN2 Semantics &amp; OBP2</dc:title>
  <dc:creator>Luka LE ROUX</dc:creator>
  <cp:lastModifiedBy>Luka LE ROUX</cp:lastModifiedBy>
  <cp:revision>20</cp:revision>
  <dcterms:created xsi:type="dcterms:W3CDTF">2023-01-26T13:00:50Z</dcterms:created>
  <dcterms:modified xsi:type="dcterms:W3CDTF">2023-01-27T14:00:41Z</dcterms:modified>
</cp:coreProperties>
</file>